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4" r:id="rId3"/>
    <p:sldId id="295" r:id="rId4"/>
    <p:sldId id="256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7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2" r:id="rId35"/>
    <p:sldId id="293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EDAC4"/>
    <a:srgbClr val="0099FF"/>
    <a:srgbClr val="E3F81C"/>
    <a:srgbClr val="B54441"/>
    <a:srgbClr val="C96765"/>
    <a:srgbClr val="800080"/>
    <a:srgbClr val="670F0F"/>
    <a:srgbClr val="3399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6" autoAdjust="0"/>
    <p:restoredTop sz="94676" autoAdjust="0"/>
  </p:normalViewPr>
  <p:slideViewPr>
    <p:cSldViewPr>
      <p:cViewPr varScale="1">
        <p:scale>
          <a:sx n="80" d="100"/>
          <a:sy n="80" d="100"/>
        </p:scale>
        <p:origin x="-12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31F60-C1E1-40D9-893D-E6887CCAEB67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DD66-A90C-4C4D-BB26-63BFEB74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DD66-A90C-4C4D-BB26-63BFEB749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2FAC8-14BC-48EF-802E-0C81B56F1DA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EC68-AD59-4D1F-A0C2-0D3291DF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6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3266722" cy="495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397741"/>
            <a:ext cx="4267200" cy="93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27380" r="30478" b="18801"/>
          <a:stretch/>
        </p:blipFill>
        <p:spPr bwMode="auto">
          <a:xfrm>
            <a:off x="4038600" y="1752600"/>
            <a:ext cx="4658078" cy="246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97">
        <p14:gallery dir="l"/>
      </p:transition>
    </mc:Choice>
    <mc:Fallback xmlns="">
      <p:transition spd="slow" advClick="0" advTm="189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242" y="990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otlight MT Light" pitchFamily="18" charset="0"/>
              </a:rPr>
              <a:t>Center for Alternatives </a:t>
            </a:r>
          </a:p>
          <a:p>
            <a:r>
              <a:rPr lang="en-US" sz="3600" b="1" dirty="0" smtClean="0">
                <a:latin typeface="Footlight MT Light" pitchFamily="18" charset="0"/>
              </a:rPr>
              <a:t>in Community Justice</a:t>
            </a:r>
            <a:endParaRPr lang="en-US" sz="3600" b="1" dirty="0">
              <a:latin typeface="Footlight MT Light" pitchFamily="18" charset="0"/>
            </a:endParaRPr>
          </a:p>
        </p:txBody>
      </p:sp>
      <p:pic>
        <p:nvPicPr>
          <p:cNvPr id="3074" name="Picture 2" descr="cacj_logo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65" y="457200"/>
            <a:ext cx="2938735" cy="20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68721" y="3048000"/>
            <a:ext cx="63911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Building Unity </a:t>
            </a:r>
          </a:p>
          <a:p>
            <a:r>
              <a:rPr lang="en-US" sz="5400" dirty="0" smtClean="0"/>
              <a:t>    Resolving Conflict</a:t>
            </a:r>
          </a:p>
          <a:p>
            <a:r>
              <a:rPr lang="en-US" sz="5400" dirty="0" smtClean="0"/>
              <a:t>         Restoring Justice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869">
        <p14:gallery dir="l"/>
      </p:transition>
    </mc:Choice>
    <mc:Fallback xmlns="">
      <p:transition spd="slow" advClick="0" advTm="3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92819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6264" y="448854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Connecting Information, Recreation, Technology and Community</a:t>
            </a:r>
          </a:p>
          <a:p>
            <a:endParaRPr lang="en-US" sz="2800" b="1" dirty="0"/>
          </a:p>
        </p:txBody>
      </p:sp>
      <p:pic>
        <p:nvPicPr>
          <p:cNvPr id="7170" name="Picture 2" descr="C:\Users\megan\Desktop\Kickoff Slides\Librar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"/>
          <a:stretch/>
        </p:blipFill>
        <p:spPr bwMode="auto">
          <a:xfrm>
            <a:off x="612742" y="1828800"/>
            <a:ext cx="3327400" cy="157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2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10">
        <p14:gallery dir="l"/>
      </p:transition>
    </mc:Choice>
    <mc:Fallback xmlns="">
      <p:transition spd="slow" advClick="0" advTm="4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n\Desktop\CCWR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" y="304799"/>
            <a:ext cx="2598983" cy="259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gan\Desktop\cccac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5" y="3571128"/>
            <a:ext cx="2743200" cy="275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8260" y="11430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Empowering </a:t>
            </a:r>
            <a:r>
              <a:rPr lang="en-US" sz="3200" b="1" dirty="0"/>
              <a:t>survivors of sexual or domestic violence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4343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safe environment for custody exchange and supervised visits.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4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812">
        <p14:gallery dir="l"/>
      </p:transition>
    </mc:Choice>
    <mc:Fallback xmlns="">
      <p:transition spd="slow" advClick="0" advTm="5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0996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Youth Service Bureau</a:t>
            </a:r>
            <a:endParaRPr lang="en-US" sz="4400" dirty="0"/>
          </a:p>
        </p:txBody>
      </p:sp>
      <p:pic>
        <p:nvPicPr>
          <p:cNvPr id="2050" name="Picture 2" descr="C:\Users\megan\Desktop\NewYSBlog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558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4953000" cy="426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27432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Friendship</a:t>
            </a:r>
          </a:p>
          <a:p>
            <a:r>
              <a:rPr lang="en-US" sz="2800" dirty="0" smtClean="0"/>
              <a:t>Security</a:t>
            </a:r>
          </a:p>
          <a:p>
            <a:r>
              <a:rPr lang="en-US" sz="2800" dirty="0" smtClean="0"/>
              <a:t>Mentoring</a:t>
            </a:r>
          </a:p>
          <a:p>
            <a:r>
              <a:rPr lang="en-US" sz="2800" dirty="0" smtClean="0"/>
              <a:t>Learning</a:t>
            </a:r>
          </a:p>
          <a:p>
            <a:r>
              <a:rPr lang="en-US" sz="2800" dirty="0" smtClean="0"/>
              <a:t>Opportunities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8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305">
        <p14:gallery dir="l"/>
      </p:transition>
    </mc:Choice>
    <mc:Fallback xmlns="">
      <p:transition spd="slow" advClick="0" advTm="3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gan\Desktop\CC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38" y="1219200"/>
            <a:ext cx="1596764" cy="212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gan\Desktop\C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32136"/>
            <a:ext cx="2696766" cy="3595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50127" r="1471" b="2777"/>
          <a:stretch/>
        </p:blipFill>
        <p:spPr bwMode="auto">
          <a:xfrm>
            <a:off x="685800" y="4572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457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CENTRE CREST AUXILIARY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3606595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 </a:t>
            </a:r>
            <a:r>
              <a:rPr lang="en-US" sz="2800" b="1" dirty="0"/>
              <a:t>LOVING  </a:t>
            </a:r>
            <a:endParaRPr lang="en-US" sz="2800" b="1" dirty="0" smtClean="0"/>
          </a:p>
          <a:p>
            <a:r>
              <a:rPr lang="en-US" sz="2800" b="1" dirty="0"/>
              <a:t>    CARING   </a:t>
            </a:r>
            <a:endParaRPr lang="en-US" sz="2800" b="1" dirty="0" smtClean="0"/>
          </a:p>
          <a:p>
            <a:r>
              <a:rPr lang="en-US" sz="2800" b="1" dirty="0"/>
              <a:t>      GIVING </a:t>
            </a:r>
            <a:endParaRPr lang="en-US" sz="2800" b="1" dirty="0" smtClean="0"/>
          </a:p>
          <a:p>
            <a:r>
              <a:rPr lang="en-US" sz="2800" b="1" dirty="0"/>
              <a:t>         IMPROVING   </a:t>
            </a:r>
            <a:endParaRPr lang="en-US" sz="2800" b="1" dirty="0" smtClean="0"/>
          </a:p>
          <a:p>
            <a:r>
              <a:rPr lang="en-US" sz="2800" b="1" dirty="0" smtClean="0"/>
              <a:t>       </a:t>
            </a:r>
            <a:r>
              <a:rPr lang="en-US" sz="2800" b="1" dirty="0"/>
              <a:t>      ENHANCING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4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809">
        <p14:gallery dir="l"/>
      </p:transition>
    </mc:Choice>
    <mc:Fallback xmlns="">
      <p:transition spd="slow" advClick="0" advTm="2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406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Centre </a:t>
            </a:r>
            <a:r>
              <a:rPr lang="en-US" sz="48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HomeCare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Inc.</a:t>
            </a:r>
            <a:endParaRPr lang="en-US" sz="4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348033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 Home Health Care Agency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434" y="2209800"/>
            <a:ext cx="3343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Compassion.</a:t>
            </a:r>
          </a:p>
          <a:p>
            <a:r>
              <a:rPr lang="en-US" sz="4400" b="1" dirty="0" smtClean="0"/>
              <a:t>Security.</a:t>
            </a:r>
          </a:p>
          <a:p>
            <a:r>
              <a:rPr lang="en-US" sz="4400" b="1" dirty="0" smtClean="0"/>
              <a:t>Quality Care.</a:t>
            </a:r>
            <a:endParaRPr lang="en-US" sz="4400" b="1" dirty="0"/>
          </a:p>
        </p:txBody>
      </p:sp>
      <p:pic>
        <p:nvPicPr>
          <p:cNvPr id="13314" name="Picture 2" descr="http://www.vnachi.com/s/img/emotionheader.jpg?1332439280.590px.17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99814"/>
            <a:ext cx="5619750" cy="1619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vnachi.com/s/misc/logo.gif?t=13363171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18876"/>
            <a:ext cx="17430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7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926">
        <p14:gallery dir="l"/>
      </p:transition>
    </mc:Choice>
    <mc:Fallback xmlns="">
      <p:transition spd="slow" advClick="0" advTm="29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edscenter.org/wp-content/uploads/2012/02/CVIM_High_qua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692"/>
            <a:ext cx="3505200" cy="22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572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Programs and Advocacy for the Medically Underserved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097353" cy="219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96460"/>
            <a:ext cx="518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CentrePeace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Inc.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0"/>
          <a:stretch/>
        </p:blipFill>
        <p:spPr>
          <a:xfrm>
            <a:off x="685800" y="1905000"/>
            <a:ext cx="3581399" cy="3551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87944" y="2514600"/>
            <a:ext cx="46536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Restoring Furniture,</a:t>
            </a:r>
          </a:p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Restoring LIVES.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AutoShape 2" descr="Centre Peace"/>
          <p:cNvSpPr>
            <a:spLocks noChangeAspect="1" noChangeArrowheads="1"/>
          </p:cNvSpPr>
          <p:nvPr/>
        </p:nvSpPr>
        <p:spPr bwMode="auto">
          <a:xfrm>
            <a:off x="155575" y="-693738"/>
            <a:ext cx="7429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2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563">
        <p14:gallery dir="l"/>
      </p:transition>
    </mc:Choice>
    <mc:Fallback xmlns="">
      <p:transition spd="slow" advClick="0" advTm="2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824" y="31273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ootlight MT Light" pitchFamily="18" charset="0"/>
              </a:rPr>
              <a:t>Child Development &amp; Family Council</a:t>
            </a:r>
            <a:endParaRPr lang="en-US" sz="4000" dirty="0">
              <a:latin typeface="Footlight MT Ligh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424" y="4953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fornian FB" pitchFamily="18" charset="0"/>
              </a:rPr>
              <a:t>Early </a:t>
            </a:r>
            <a:r>
              <a:rPr lang="en-US" sz="4000" b="1" dirty="0" smtClean="0">
                <a:latin typeface="Californian FB" pitchFamily="18" charset="0"/>
              </a:rPr>
              <a:t>Learning Changes </a:t>
            </a:r>
            <a:r>
              <a:rPr lang="en-US" sz="4000" b="1" dirty="0">
                <a:latin typeface="Californian FB" pitchFamily="18" charset="0"/>
              </a:rPr>
              <a:t>Our </a:t>
            </a:r>
            <a:r>
              <a:rPr lang="en-US" sz="4000" b="1" dirty="0" smtClean="0">
                <a:latin typeface="Californian FB" pitchFamily="18" charset="0"/>
              </a:rPr>
              <a:t>Future</a:t>
            </a:r>
            <a:endParaRPr lang="en-US" sz="4000" b="1" dirty="0">
              <a:latin typeface="Californian FB" pitchFamily="18" charset="0"/>
            </a:endParaRPr>
          </a:p>
        </p:txBody>
      </p:sp>
      <p:sp>
        <p:nvSpPr>
          <p:cNvPr id="2" name="AutoShape 2" descr="000_0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4" b="22939"/>
          <a:stretch/>
        </p:blipFill>
        <p:spPr bwMode="auto">
          <a:xfrm>
            <a:off x="4625882" y="1981199"/>
            <a:ext cx="3351296" cy="246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5" descr="PH readin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275418" cy="2460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3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79">
        <p14:gallery dir="l"/>
      </p:transition>
    </mc:Choice>
    <mc:Fallback xmlns="">
      <p:transition spd="slow" advClick="0" advTm="3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029200"/>
            <a:ext cx="6658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For </a:t>
            </a:r>
            <a:r>
              <a:rPr lang="en-US" sz="4400" b="1" dirty="0"/>
              <a:t>Any Problem, Any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8685" y="3657600"/>
            <a:ext cx="34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Community Help Centre “Heroes”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fbcdn-profile-a.akamaihd.net/hprofile-ak-xpf1/t1.0-1/c17.0.160.160/p160x160/1979517_656399901087338_19643852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" y="1542495"/>
            <a:ext cx="2484435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69546bc6-a-05903cc4-s-sites.googlegroups.com/a/communityhelpcentre.com/community-help-centre/contact-us/CHC%20Street%20view.JPG?attachauth=ANoY7cpWhnKcQVYLJHRjLX8PBtVGBApcqZZZOWDvw7Ry2Un9zoz2lwgT7GjUrRpoQVPerEe0GkIB5Kz565tjdCV-8nE063qgqyPuc7llUM1izkevCrrvISoRJs6p0xuQvqnYK4MqjeIlhhVkr20PqBSAG3umdcCBST3b0UM_qIZI0eBaNwjtblOr_wWzd94Tde1w_GwpLkgmGt5QEkvstJjS73sFUWU8rUdJBCfp_QczaxDrB8Uu7uKbxlNyfJiVPv12cKL2aVeR&amp;attredirect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667250" cy="320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997">
        <p14:gallery dir="l"/>
      </p:transition>
    </mc:Choice>
    <mc:Fallback xmlns="">
      <p:transition spd="slow" advClick="0" advTm="2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1795012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006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radeGothic Light" pitchFamily="34" charset="0"/>
              </a:rPr>
              <a:t>The money you donate</a:t>
            </a:r>
          </a:p>
          <a:p>
            <a:pPr algn="ctr"/>
            <a:r>
              <a:rPr lang="en-US" sz="4000" dirty="0" smtClean="0">
                <a:latin typeface="TradeGothic Light" pitchFamily="34" charset="0"/>
              </a:rPr>
              <a:t>supports our 34 partner agencies</a:t>
            </a:r>
          </a:p>
          <a:p>
            <a:pPr algn="ctr"/>
            <a:r>
              <a:rPr lang="en-US" sz="4000" dirty="0" smtClean="0">
                <a:latin typeface="TradeGothic Light" pitchFamily="34" charset="0"/>
              </a:rPr>
              <a:t> in their mission to</a:t>
            </a:r>
          </a:p>
          <a:p>
            <a:pPr algn="ctr"/>
            <a:r>
              <a:rPr lang="en-US" sz="4000" b="1" dirty="0" smtClean="0">
                <a:latin typeface="TradeGothic Light" pitchFamily="34" charset="0"/>
              </a:rPr>
              <a:t>Improve Lives</a:t>
            </a:r>
          </a:p>
          <a:p>
            <a:pPr algn="ctr"/>
            <a:r>
              <a:rPr lang="en-US" sz="3600" dirty="0" smtClean="0">
                <a:latin typeface="TradeGothic Light" pitchFamily="34" charset="0"/>
              </a:rPr>
              <a:t>and</a:t>
            </a:r>
            <a:r>
              <a:rPr lang="en-US" sz="4000" dirty="0" smtClean="0">
                <a:latin typeface="TradeGothic Light" pitchFamily="34" charset="0"/>
              </a:rPr>
              <a:t> </a:t>
            </a:r>
            <a:r>
              <a:rPr lang="en-US" sz="4000" dirty="0">
                <a:latin typeface="TradeGothic Light" pitchFamily="34" charset="0"/>
              </a:rPr>
              <a:t>assure fair access to </a:t>
            </a:r>
            <a:endParaRPr lang="en-US" sz="4000" dirty="0" smtClean="0">
              <a:latin typeface="TradeGothic Light" pitchFamily="34" charset="0"/>
            </a:endParaRPr>
          </a:p>
          <a:p>
            <a:pPr algn="ctr"/>
            <a:r>
              <a:rPr lang="en-US" sz="4000" b="1" dirty="0" smtClean="0">
                <a:latin typeface="TradeGothic Light" pitchFamily="34" charset="0"/>
              </a:rPr>
              <a:t>Health Care, Education </a:t>
            </a:r>
            <a:r>
              <a:rPr lang="en-US" sz="3600" dirty="0">
                <a:latin typeface="TradeGothic Light" pitchFamily="34" charset="0"/>
              </a:rPr>
              <a:t>and</a:t>
            </a:r>
            <a:r>
              <a:rPr lang="en-US" sz="4000" dirty="0">
                <a:latin typeface="TradeGothic Light" pitchFamily="34" charset="0"/>
              </a:rPr>
              <a:t> </a:t>
            </a:r>
            <a:endParaRPr lang="en-US" sz="4000" dirty="0" smtClean="0">
              <a:latin typeface="TradeGothic Light" pitchFamily="34" charset="0"/>
            </a:endParaRPr>
          </a:p>
          <a:p>
            <a:pPr algn="ctr"/>
            <a:r>
              <a:rPr lang="en-US" sz="4000" b="1" dirty="0">
                <a:latin typeface="TradeGothic Light" pitchFamily="34" charset="0"/>
              </a:rPr>
              <a:t>F</a:t>
            </a:r>
            <a:r>
              <a:rPr lang="en-US" sz="4000" b="1" dirty="0" smtClean="0">
                <a:latin typeface="TradeGothic Light" pitchFamily="34" charset="0"/>
              </a:rPr>
              <a:t>inancial Stability </a:t>
            </a:r>
          </a:p>
          <a:p>
            <a:pPr algn="ctr"/>
            <a:r>
              <a:rPr lang="en-US" sz="4000" dirty="0" smtClean="0">
                <a:latin typeface="TradeGothic Light" pitchFamily="34" charset="0"/>
              </a:rPr>
              <a:t>in Centre County.</a:t>
            </a:r>
            <a:endParaRPr lang="en-US" sz="4000" dirty="0">
              <a:latin typeface="TradeGothic Light" pitchFamily="34" charset="0"/>
            </a:endParaRPr>
          </a:p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182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318">
        <p14:gallery dir="l"/>
      </p:transition>
    </mc:Choice>
    <mc:Fallback xmlns="">
      <p:transition spd="slow" advClick="0" advTm="53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ster Seal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458"/>
            <a:ext cx="2286000" cy="22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3009084"/>
            <a:ext cx="2881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Help</a:t>
            </a:r>
          </a:p>
          <a:p>
            <a:pPr algn="ctr"/>
            <a:r>
              <a:rPr lang="en-US" sz="4400" b="1" dirty="0" smtClean="0"/>
              <a:t>Hope</a:t>
            </a:r>
          </a:p>
          <a:p>
            <a:pPr algn="ctr"/>
            <a:r>
              <a:rPr lang="en-US" sz="4400" b="1" dirty="0" smtClean="0"/>
              <a:t>Answers</a:t>
            </a:r>
          </a:p>
          <a:p>
            <a:pPr algn="ctr"/>
            <a:r>
              <a:rPr lang="en-US" sz="4400" b="1" dirty="0" smtClean="0"/>
              <a:t>Inclusion</a:t>
            </a:r>
          </a:p>
          <a:p>
            <a:pPr algn="ctr"/>
            <a:r>
              <a:rPr lang="en-US" sz="4400" b="1" dirty="0" smtClean="0"/>
              <a:t>Vision</a:t>
            </a:r>
            <a:endParaRPr lang="en-US" sz="4400" b="1" dirty="0"/>
          </a:p>
        </p:txBody>
      </p:sp>
      <p:pic>
        <p:nvPicPr>
          <p:cNvPr id="3076" name="Picture 4" descr="Young girl pla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4515"/>
            <a:ext cx="2743200" cy="3552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8" name="Picture 6" descr="http://www.easterseals.com/shared-components/image-library/neil-client-profil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89256"/>
            <a:ext cx="2236470" cy="271087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4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93">
        <p14:gallery dir="l"/>
      </p:transition>
    </mc:Choice>
    <mc:Fallback xmlns="">
      <p:transition spd="slow" advClick="0" advTm="3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n\Desktop\foodbanklogo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2590800" cy="24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33528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Peace </a:t>
            </a:r>
            <a:r>
              <a:rPr lang="en-US" sz="4000" b="1" dirty="0" smtClean="0"/>
              <a:t>Begins When </a:t>
            </a:r>
            <a:r>
              <a:rPr lang="en-US" sz="4000" b="1" dirty="0"/>
              <a:t>The </a:t>
            </a:r>
            <a:r>
              <a:rPr lang="en-US" sz="4000" b="1" dirty="0" smtClean="0"/>
              <a:t>Hungry Are </a:t>
            </a:r>
            <a:r>
              <a:rPr lang="en-US" sz="4000" b="1" dirty="0"/>
              <a:t>Fed</a:t>
            </a:r>
          </a:p>
          <a:p>
            <a:endParaRPr lang="en-US" sz="4000" b="1" dirty="0"/>
          </a:p>
        </p:txBody>
      </p:sp>
      <p:pic>
        <p:nvPicPr>
          <p:cNvPr id="3074" name="Picture 2" descr="C:\Users\megan\Desktop\f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5" y="1447800"/>
            <a:ext cx="325755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0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925">
        <p14:gallery dir="l"/>
      </p:transition>
    </mc:Choice>
    <mc:Fallback xmlns="">
      <p:transition spd="slow" advClick="0" advTm="2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n\Desktop\GS_H_PENNSYLVANIA_servicemark cropp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9233" r="8080" b="9756"/>
          <a:stretch/>
        </p:blipFill>
        <p:spPr bwMode="auto">
          <a:xfrm>
            <a:off x="990600" y="304800"/>
            <a:ext cx="3133493" cy="172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megan\Desktop\417GirlScouts2012 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3" y="2489284"/>
            <a:ext cx="5279207" cy="3506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1169020"/>
            <a:ext cx="2523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Building </a:t>
            </a:r>
          </a:p>
          <a:p>
            <a:pPr algn="ctr"/>
            <a:r>
              <a:rPr lang="en-US" sz="3200" b="1" dirty="0" smtClean="0"/>
              <a:t>LEADERSHIP</a:t>
            </a:r>
          </a:p>
          <a:p>
            <a:pPr algn="ctr"/>
            <a:r>
              <a:rPr lang="en-US" sz="3200" b="1" dirty="0" smtClean="0"/>
              <a:t>COURAGE</a:t>
            </a:r>
          </a:p>
          <a:p>
            <a:pPr algn="ctr"/>
            <a:r>
              <a:rPr lang="en-US" sz="3200" b="1" dirty="0" smtClean="0"/>
              <a:t>CONFIDENCE</a:t>
            </a:r>
          </a:p>
          <a:p>
            <a:pPr algn="ctr"/>
            <a:r>
              <a:rPr lang="en-US" sz="3200" b="1" dirty="0" smtClean="0"/>
              <a:t>and</a:t>
            </a:r>
          </a:p>
          <a:p>
            <a:pPr algn="ctr"/>
            <a:r>
              <a:rPr lang="en-US" sz="3200" b="1" dirty="0" smtClean="0"/>
              <a:t>CHARACTER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7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63">
        <p14:gallery dir="l"/>
      </p:transition>
    </mc:Choice>
    <mc:Fallback xmlns="">
      <p:transition spd="slow" advClick="0" advTm="3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n\Desktop\Picnic 9-05 Great Group 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4419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gan\Desktop\GC Logo - High Resol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88999"/>
            <a:ext cx="2613102" cy="261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4800" y="4648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" pitchFamily="34" charset="0"/>
              </a:rPr>
              <a:t>Building Community Across Cultures. </a:t>
            </a:r>
          </a:p>
          <a:p>
            <a:pPr algn="ctr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787">
        <p14:gallery dir="l"/>
      </p:transition>
    </mc:Choice>
    <mc:Fallback xmlns="">
      <p:transition spd="slow" advClick="0" advTm="37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838200"/>
            <a:ext cx="485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The House of Care</a:t>
            </a:r>
          </a:p>
        </p:txBody>
      </p:sp>
      <p:sp>
        <p:nvSpPr>
          <p:cNvPr id="3" name="AutoShape 2" descr="houseofcare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100_1316 (800x455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3710" y="5132457"/>
            <a:ext cx="6611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pperplate Gothic Light" pitchFamily="34" charset="0"/>
              </a:rPr>
              <a:t>A Home with a Heart</a:t>
            </a:r>
            <a:endParaRPr lang="en-US" sz="4400" b="1" dirty="0">
              <a:latin typeface="Copperplate Gothic Light" pitchFamily="34" charset="0"/>
            </a:endParaRPr>
          </a:p>
        </p:txBody>
      </p:sp>
      <p:pic>
        <p:nvPicPr>
          <p:cNvPr id="1029" name="Picture 5" descr="C:\Users\megan\Desktop\houseofcar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5605"/>
            <a:ext cx="13811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gan\Desktop\House of C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2133600"/>
            <a:ext cx="4730750" cy="2690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74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44">
        <p14:gallery dir="l"/>
      </p:transition>
    </mc:Choice>
    <mc:Fallback xmlns="">
      <p:transition spd="slow" advClick="0" advTm="30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gan\Desktop\HTI_logo.cropped t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6700"/>
            <a:ext cx="2095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gan\Desktop\centre house 2.13.12_fin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10085"/>
          <a:stretch/>
        </p:blipFill>
        <p:spPr bwMode="auto">
          <a:xfrm>
            <a:off x="574269" y="838200"/>
            <a:ext cx="4460489" cy="487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0200" y="30480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Shelter. </a:t>
            </a:r>
            <a:endParaRPr lang="en-US" sz="3600" dirty="0" smtClean="0"/>
          </a:p>
          <a:p>
            <a:r>
              <a:rPr lang="en-US" sz="3600" dirty="0" smtClean="0"/>
              <a:t>Guidance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Hope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Self-sufficiency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2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715">
        <p14:gallery dir="l"/>
      </p:transition>
    </mc:Choice>
    <mc:Fallback xmlns="">
      <p:transition spd="slow" advClick="0" advTm="3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gan\Desktop\IHSHouse &amp; 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228211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433465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Congregations helping neighbors in need.</a:t>
            </a:r>
          </a:p>
          <a:p>
            <a:pPr algn="ctr"/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2">
        <p14:gallery dir="l"/>
      </p:transition>
    </mc:Choice>
    <mc:Fallback xmlns="">
      <p:transition spd="slow" advClick="0" advTm="2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gan\Desktop\MidPenn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1" y="551468"/>
            <a:ext cx="2739619" cy="152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438400"/>
            <a:ext cx="2743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Justice</a:t>
            </a:r>
          </a:p>
          <a:p>
            <a:r>
              <a:rPr lang="en-US" sz="4000" dirty="0" smtClean="0"/>
              <a:t>Advocacy</a:t>
            </a:r>
          </a:p>
          <a:p>
            <a:r>
              <a:rPr lang="en-US" sz="4000" dirty="0" smtClean="0"/>
              <a:t>Protection</a:t>
            </a:r>
          </a:p>
          <a:p>
            <a:r>
              <a:rPr lang="en-US" sz="4000" dirty="0" smtClean="0"/>
              <a:t>Equality</a:t>
            </a:r>
          </a:p>
          <a:p>
            <a:r>
              <a:rPr lang="en-US" sz="4000" dirty="0" smtClean="0"/>
              <a:t>Stability</a:t>
            </a:r>
            <a:endParaRPr lang="en-US" sz="4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64151"/>
            <a:ext cx="4648200" cy="30997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1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175">
        <p14:gallery dir="l"/>
      </p:transition>
    </mc:Choice>
    <mc:Fallback xmlns="">
      <p:transition spd="slow" advClick="0" advTm="3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gan\Desktop\midstat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05000" cy="295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gan\Desktop\MidSt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20" y="906633"/>
            <a:ext cx="5980113" cy="205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33400" y="4111466"/>
            <a:ext cx="8343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Uplifting our Community </a:t>
            </a:r>
            <a:endParaRPr lang="en-US" sz="3600" dirty="0" smtClean="0"/>
          </a:p>
          <a:p>
            <a:pPr algn="ctr"/>
            <a:r>
              <a:rPr lang="en-US" sz="3600" dirty="0" smtClean="0"/>
              <a:t>through </a:t>
            </a:r>
            <a:r>
              <a:rPr lang="en-US" sz="3600" dirty="0"/>
              <a:t>Literacy and Learning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998">
        <p14:gallery dir="l"/>
      </p:transition>
    </mc:Choice>
    <mc:Fallback xmlns="">
      <p:transition spd="slow" advClick="0" advTm="2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2726886"/>
            <a:ext cx="445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YummyCupcakes" panose="02000603000000000000" pitchFamily="2" charset="0"/>
                <a:ea typeface="YummyCupcakes" panose="02000603000000000000" pitchFamily="2" charset="0"/>
              </a:rPr>
              <a:t>Making a Difference </a:t>
            </a:r>
          </a:p>
          <a:p>
            <a:pPr algn="ctr"/>
            <a:r>
              <a:rPr lang="en-US" sz="3600" b="1" dirty="0" smtClean="0">
                <a:latin typeface="YummyCupcakes" panose="02000603000000000000" pitchFamily="2" charset="0"/>
                <a:ea typeface="YummyCupcakes" panose="02000603000000000000" pitchFamily="2" charset="0"/>
              </a:rPr>
              <a:t>In Children’s Lives</a:t>
            </a:r>
            <a:endParaRPr lang="en-US" sz="3600" b="1" dirty="0">
              <a:latin typeface="YummyCupcakes" panose="02000603000000000000" pitchFamily="2" charset="0"/>
              <a:ea typeface="YummyCupcakes" panose="02000603000000000000" pitchFamily="2" charset="0"/>
            </a:endParaRPr>
          </a:p>
        </p:txBody>
      </p:sp>
      <p:pic>
        <p:nvPicPr>
          <p:cNvPr id="4104" name="Picture 8" descr="United_Way_Day_of_Ca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2058"/>
            <a:ext cx="4743450" cy="5276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6" name="Picture 10" descr="http://parkforestpreschool.org/templates/rt_graffito/images/logo/websiteheaderlogo-whit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7"/>
          <a:stretch/>
        </p:blipFill>
        <p:spPr bwMode="auto">
          <a:xfrm>
            <a:off x="6400800" y="4343400"/>
            <a:ext cx="1678400" cy="17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330" y="43791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PARK FOREST DAY NURSERY PRESCHOOL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7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116">
        <p14:gallery dir="l"/>
      </p:transition>
    </mc:Choice>
    <mc:Fallback xmlns="">
      <p:transition spd="slow" advClick="0" advTm="3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radeGothic Light" pitchFamily="34" charset="0"/>
              </a:rPr>
              <a:t>These are the agencies you support …</a:t>
            </a:r>
          </a:p>
        </p:txBody>
      </p:sp>
    </p:spTree>
    <p:extLst>
      <p:ext uri="{BB962C8B-B14F-4D97-AF65-F5344CB8AC3E}">
        <p14:creationId xmlns:p14="http://schemas.microsoft.com/office/powerpoint/2010/main" val="15738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14">
        <p14:gallery dir="l"/>
      </p:transition>
    </mc:Choice>
    <mc:Fallback xmlns="">
      <p:transition spd="slow" advClick="0" advTm="17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4835525" cy="3231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hQSERUUExQWFRUWFRgYFhgXGBcYGBYXGBcXHRceFxgaGyYeGBojGRQUHy8gJCcpLCwtFR4xNTAqNSYrLCkBCQoKDgwOGg8PGikkHyQsKSkpKSwsLCwsLCksLCksLCwsKSwsLCwsKSwsLSksLCkpLCksKSwsLCwsLCwsLCwsLP/AABEIAKwBBAMBIgACEQEDEQH/xAAcAAABBAMBAAAAAAAAAAAAAAAEAwUGBwABAgj/xABJEAACAQIEAwUEBwMKBAYDAAABAgMAEQQSITEFBkETIlFhcQcygZEUI0KhscHRUmLwFTM1cnOSsrPh8SQlY3QWQ3WCk9I2U1T/xAAZAQADAQEBAAAAAAAAAAAAAAAAAQIDBAX/xAAtEQACAgEDAwIFAwUAAAAAAAAAAQIRIQMSMQRBURMiBTJSYZFCcYEUFdHw8f/aAAwDAQACEQMRAD8AuEoKQmS9bMhO+3gK1LYdTXSjmYCbxtmHu/aH505iYEadaBaTxoSDElHyn3T7vkfCtHGyFKh8jNr1kEl7g77/AApOHECwufKlJ1Fs3UbVi0ao3PAGGvjSRwIuDfUeNj+NLIDYX1NY8lhehNjpdwQYIZiRlv5d0/dSgkZdyfiLj50KZ2ZiIwCerahQfXqfIUsuB6yOW8r2A+FU/uQvsEwzC+osfHoaVkQEUM+GQDuqLnqRp86UZEWw1UnYAmof2NF9zhWsdaJjehyL7G5+Rrcb03kSwGg1ukkalAayaNUJyrSYNEkVQXtO5xxOH4vLGuJxEcACd2JwLXjB7oOm9b6Gm9V7UQ1WS9hXQNUTzTxt8BLHG/EuIv2kSS3UxjKr3sLFtTp5UjxjiOPwuJwTLxGefDYoxvGxJUlS6Bldbmxsw+dbLpW6zzxyHBfwNZevNPOfPmPi4hio0xcyomIkVVDkBVDGwA8BTzieNzrwxccOI4/vymERlk0cAm5a/u6eF9ab6KSSbfI9xf16yvOHs954x03EsPHLipnRmbMrOSD3GOo9QKR5f47xTEiWQ8Qmiw8AzTTM7EKDsFA1d22Cih9FKLabX/Q3HpWsrzWfaOQbfTOJsP2u1iX45Mp+Wanrh/M2KWXGquPnnReGvNGznKVZhGy6XNmUNa/rSfRTXLDcX1WV5t4PxziUkD4qfiE8GGRsmfMWaST9iJLjM3iSQBW4PaEWYKcdxJASBnzxNa53KCxt6NT/AKKXZhuPSNaLV5+k5pxsWE4kPps0jQYnDxpLmINi0wbLvYNlHyFCw8cx8WGjxOM4jiY0lv2ESNmllA3bvEKibd43v0FJdHLyv9yG49E5qzNXnjhPOzYiVYvp/EIC1wrtJHKoNiRmUKhA03BNWd7G+Ly4nhxknleV+3dczm5ygLYemv31Gr00tNWwTJxesrV6yuYAJkNr/wAfCklkB8v48aIznMdNKB4orCxQZgdCPDzrdeDBiWIgkvpZgfhYevjSOIwwYFb/AK07KAFAB6U3Rr3mU+9vfYmtIyIcRHg8huySbjx6jxFPMD2OU7dKZ8REdNbEe635Gi8JjAy66Feh6EUpKxxdDrJKALkgDzpHR79RtSHE2Bia9tiR8BegYzNFFEiLckDMTrYsdfxrJRwaOWR0EaxqFUWH3CuWS+97jXXf9AKAl4lNqFiuOh8ulx576V2uP7maQBWv3FGrN/7fXT76dNC3I7aV1I1BA94Hw6EX6VvDxhjYXvvfcH08COopHE4OWZWuey0IAXVtR9pvyFCcDw2IC5HUaX7xY2PgQB4iq7WT3ofyGAFxmselZIQToda1HBIABnAt4Lf8TW2SS41QjrcEeljWNm1G4pKJVqFfxtY9R+lKRPQ1Y06CRXmT21/0xP8A1Y/8sVffPOJZOHYpkYqywOVZTYg23BG1eXZ8QZp8+IaSQH3mzAubCwsX+G9dHRasdPVe51g39GU4bo5yTb2oGD6Xh+3EpH0HD27IoDexvcsD8/xpgn5nbGYzBgII4YGhigjBLZEEi7sdWY7k6U4c7Y3+UWhliw06MsARbsjK0cV7toAbi4qJR8NmXvhWAXK2YECwOqnf9029K9DT1dFaauStLyR6Oo38r/A48+/0njP+5l/xmpBjP/xmD/v3/wABqJYvh07vI7qxYHNIWPeu+oLXN7m4+dSvF8WiPDxw36PiA0cjzZi8V82Vrhlt7oHnfSm+o0tsPcsV3XgHoaibW1/ga/Zh/SuF/rt/lvUiiizcrydnuuNBmtvbQLfy1SoVgeGYmORWRXR7ZlKmxsQNVN9rMPnTvyhxvFYF2VYRNFOpWWB/dlUZvipFm18jS1dbTlO1JYp885Y1oalXtf4IlUr5D2x//p0/4x0ZNwvASkNHhsdGXUuI0kgdco3yuwzBR5g0xYlXVz2EckCSx5FXOXaRWtfMwtmzG2gAHlVz6vSlBq1+UKPT6jdU/wAEv52i/wCRcKaP+bHaB7bdqd7+ej1W9TXlnmCbDwSYWfDfScG7d+MtYo+neicXysLrf1G164xHCMB3mSLH9095CcPZd9DILkDunXL0pafU6encXJcvNruJ6Gp9L/DBuDf0Tj7/AP78Hf5zU++2yEjEYRl/mWwcYit7the9vmvzFRCbCy/WLHG8cbsjdkGuAL2jzX3N20JH2qkXBuZ2fDjA4zCnFRRn6sq2SaA3t3HsQRcgZT42qPX09+9SWHxa8Ip6Gol8r/BBa9GewUf8qP8A3En4JVP4zCYGIK6wYx8wJVZXhRD01KAsRfwy+tSL2I8RlXHrFnfsykrdmGOS+XfLe16z6zqdPU06i82hw6eeW00kvB6DyVldA1leTZnQKj5hcUO82V7EGx0B8/Dypr4DxTMMraMNCPAinokHWt2trME7QOVsSQN9bdfhSTJmFwArfOiZNPxrUSm3rr6U7ChtYk91x8eh/Shc+53K+8B9ofqKdMRKoNiRfwoEzBX0AKncjofOtUzJoJacMlwbqV7ppXGtLYZNALerG40HlagXsoIX3W6fsk9fQ0bFJcK3gpBHn/AqWikzmAzavKRlF8qjcnpekOFSNJO8rWKWCobaqQe8F8R50RxqRjBmQEnQ2G5vp+dEcLEZiTs/dAsPzv53qG8WXWaFZMQocKdzf006HzpfPam6aO017ZrgE32QDb1a+3xowL41DRSYt21YjFhqCNeunxpJoi1tStvC1/8ASlUhA8fiTUstWKWNIuljptS4UVu1TdDqyNc5q8vD8WiKzEwOAqi5LeAA1Jrzx/4Qxv8A/Jif/hk/+teoHw5Vsw2O9/GlhJbWp1NJTdnV03Vy0E1R5ih4HxFSCuHxQIXILQyaKdx7u1KYXlrGEOJMPiwOzsoEMneKaop7m1/wr06jVo1l6C8nS/iMvpR5yflbEMRmTGHMnfvBJuioYx7m2YsL/uihE5axjFpHgxXaE5f5mTVGBDG+TU6kW03r0op7x9KUvTegvJK+Iy+k85Ny5iVL5Y8Z3ARCewkIYEaj3O6SVX5fGuU5YxOpEWMDJEGi+pkN5WuWW+TQC518T516QrC1L0V5H/cJeDzb/wCGMXGLxR4rMsahfqJR7xJlX3Nr6jxzUhDyniSIs0OKBUN/5MgyEFmUDuaAtY5umbavSzNqPShvpBN9/lpVLp77ifxKS/Sefk5WnIAyYyzTEPbDyC0f7Qsm5yrcelcxcsYgu10xYzdpmIhkuRcBb9z7SM5Iq81xrZdjc+APjRWHSS9+mXTxNW+lS7ma+Jyf6Sg8PyviCyZ0xgzEBz9HkuAuYg+5qQyx23vfyptfl7HrIzLh8Vck97sZBmF7g2y+QPrXoztZQ1j4E3F9/Cu1MmhLa+m1L+lXkpfE5fSeapeWMe1s2FxRyiwvDLoL3/Z8SamHsh5fxMPE0eXDzRp2cgzPG6rcrpqRartjkYrfrXH0p/DXwpR6endhqfEXODjt5Dr1lAjGn5VlbbGefvRHePQdjIJ190kB/wAjTzgMUHUHypTG4USIVbUEWNRjh+JMDmJ/s+6fFehroXuVHO/a7JPJGG30A6+VanxAUdAANzso86GEwaG5ba5Y2008RQmCw7z/AFsn83oYo7dBszeJ8BU15KvwcnFSSC8SA+Mj3AP9VRqR8hSP0CQ3vLa/REUD770/FQBrQONDN7jFR1sAev6VSkS4jacBLa2fN6i1/iKH4PxN1laCZSp96NvssOoB8RTq+JscpYAkXsaC4jh2be2h08vQ+NackccD/FKpXKdOlvLpaucHhVizFb94gkfveQpl4VxAupuPrImF1vbT9DT4JMwUjY61hJUbRdnZJvcC9tSOp9P46Usg69fwpPDsbkeW/wDH8aUpiZwiM7aKouT6VBZtpANTTFxDnKNNE75/d2/vfpUW41zBJiCRqsfRR1/reNNCtW0dLyYy1PBIcTzzMT3VRR8WP3mtR84z+K/3aj7CuoV1A6VpsXgz3Mm+A5xJH1igjrb9DT5hsWjjMrXHnpb1FV7AljfoaeuFSlWuPj/rWb012NFN9yZovga6IpKCTMAQD8qXC+tczwdCyDxtqfWlc1cLDl8d63VCEp+IIjIrHVzZfhSHE8UR3QL3sfvrjG8IWWSN2v3L2A63pxCabfdTwqJy7QBgcWXkI6BfzoiVxZvX8qVYAA6dOlN2LduzuL7k9bkCmvcxPCGf+TpjLoWVCAQNem+tOq46QYgpuiounW53o6OZjoOgHztSWImKsO6ATu1tatvdholLaEriAW01sKHl45GrZSTfbbSthGLd3cCxuLUnLgwWBYLmvpp061CUe5bcuwY+KGXMBceVZhpAwuPGkkLEaWK9LbGuMKxVfctqdiKVYHuyESYhAbEi/pWUMuOy6FSfTWso2sW4UL+dRzmvh5ZM8f8AOR94AfaXqKkJPgKTZLjXeri6JkrIXg+JDEGKBTo57SS37C7g+rWHzqbrINhstvTyAqs+NwHhuN+kAXw8oyv/ANNr3uP3bmp7gsSJYu42jDQjzrSatWZwdOgvFuFUs2tht4+QrSd5bkZfI9KUjjyrqb2FtaTEtzr8B4etZmgNMovfIDbrYaCuJyrLYn9QaJxhUDVgvhc2qNTcWLzKsLMYrHOyroG/rnRvQVpHJnLBt8MA2aMhZk6X0cHW1vA/caeeE45XQ203uDuD4HzoF+EAv2mZma1u8L3G/hQs85gYS2IXaQeW1/UffVNWiU6ZLcO2/r+VU37ekyYjDsrOGkjbOM7ZSEZQtlvYe8fWrewU4YXBuCLj0qnvb7/P4b+yk/xLUaS950J4IJiYyMHDKGcOZHQnM2wuR13vT1gsQ8/DpTKWJTNla5BOUAi5G9jcedMWKwoGCgk1zdo67921ydvG9SDhfEmm4dOGAHZoy6AAEZbjQaDeut8Gb4/kZuT07TFKGLEBWYd5t1ta+uo8qlvOUN8IzagoVK2JGpIBvbfQmotyGv8AxY/s3/KpFzFxNZcLilUfzTIhOlicyk29NR8KUvmFL5hv9nC5ppGYsSkYy95rXYkG4vrpUo5K4Gi8RxJDSEQ5MgLsQO0Ulr3Pe8Beo57Kxeab+zT/ABGp5ylF/wAfj/AHDj49m1xSk8scuWVjzVmhx2IjjeQKkpCgyObbHe+upqyJ+VlXi0BwkkrtHNHLi4mdiI1kuwYEkAruCutrr41XPPX9JYr+2P4LVrcI4cnC+Iu7sWTHtHHCLhpO0Zi0mbbuKbd795RUarx/BsivPamph4nOsbSBTle3aP7zqC1tdBc7dK3zVi5cFPhnw80yNJhMPM31jEZ2Wzd0m2U5RofOuvbEf+azf2cX+WKmUfsw+mfR8RisQxjOHgVI0QKVQRrZC9/EnW19aFJKMW/AMZPabje2weAxYMiPKhDAO4UDKGsADb3idd7WqOpEf5J+kiWUSrjDECJHAyNEGN9d7qKmftwjSPD4OJAFVHcKo2CiNQB91QX6ETwgS9o1lxpTs79wlogcxH7Qy2v4E04Ziv3Eiy/Znx2TGYGVMTIz5HMasWId0ZBcZhqSt/e31HhVUcOu2LjiZ5ChnCEdo98vaW3vvYb1aXso46JsLkZY1MUmQKihSykKc2XxBOp66VWHArfylD0/4tf8404qmybyywfavwsMkcyPKkwBXKXazpGuZsovowF28wG8KYPZxxVZmfh+Jkfs8R/NtnYMso2Aa9wGtt4qPGrH5yscdwsHUfSWBv1vC+/kaqTnzls8PxxWMkRkiSBh9kXvYHxRtPlUwe5bRpYySLDcCZuDRGJ5WmxOKjDd9zYLJIlwL6KBqfXWo1z/AIY4bHTQJJIViVFBLtc2iXU67k61bfI2EjxWBw0o+qys7FF2zlmz28FLXIHS9ulVT7UwBxTFAfuf5S0QfuoEWNyfwBoeLsw7UwyYMSXJYoJH7PMoO17gkDexqxIMOMvXc9fOmrg2YxplNu5HfbbIKNxHbZU7Irv383h5VzztsSYcpA2tWUFdiT5G2noKyo2j3HQUnU6V0y61u9YRRYhr45wpZ4mjcAhh8j0qB8rcXbBT/RJb5CSIieh6oT948qsyRag3PnL4cdqBbbNbcW91h5g1tB9jKa7om+HnD9dqF4pxBIVLv0sABqXJ2AHVqiHJnH2J7GVvrUGn/VU7H9akOGH0iXtN1QlYvC40eTz17q+hpONMalaE4MAcUb4oe7qsN9FB2L/tH7qcXVY7DQdBZdvyFETYcG1tx18juD43pJURBYa28Te1Kx0IRztchuvu6bj9a1OLixFwdxalmUtuABfQ6/h+tbEP8aU0xUNPDJhh3Ed/q2Pdv9kn7Pp4VGPaVytHicSkkk0gXKEyjLljvsQCNAxBv5ipvicCGUg7HxqH87LJGiTWzGLuyDpJCx/xK341aebQraREJeQkKrGZZcqE2Xu2uSbnbfW1/KnFuXI/o5gQtGp3K2zHxuTvfrT5w4LPGHjbMCND+R8GHhW3wrDcVe5k2yI4XkSOIkpNKpKlbjKCAbXsQPK3xpw4JyvFEkkV2kWQjMHt4W6U+pBenDCYHyo3NhbZGOF+ztYpC8M80eZSthlNrjSx0OhsRfwqc8s8ATDR5EzMWYs7uczyOdyx6nSlsPh7C50AotMYqIZGNkHU9amUmyk75Ipi/YtBLI0kmJxDM7FmJ7Mkk+Jy/D4Uc/s9gGMjxUuMnkeOQOquyMAA1wo0uFG2lAcS52ldiIu4n3n1P5U3/wAuzftD5CoqT5ZfqeBy437NMJi8RJPJi5yztf8A8shR0UXX3QNBUy4PwYRYRcOszyhBZXcgsBfujQAWA0HkKryPj8viP7op34ZzI4IuPlp91EoNrkFqeRTnTklMc69pNKqxqbKuXKWO5sw32HwFB4X2XYVYJcMcROyvlfK2QdnINnUBfetob7ipPiHWcK1vI2NrEkb/AAp1WFQLWoc2kkCbIHyv7NkwZd0lftWjZFkIUGMPoSlhbNoNTTfH7HI0ZZFxUwdTnzApmDA3zA5d761Z2GPcHXSlbDwFJ6rspL7kR5j5DXGyxyvi5kaMDIEKAKw+0Li4c6XPlRPMfJsOOhWCVz3CGWQWziwynUixzDf/AEqS5B4CsEQAtYVG9joZ+WeApgsOsEZzrGzd57XNzfW2nW1RLiHsaixErTSYmdmkJYkmMnyF8uwFh6Cp/h4V1NhuR8KV7FfCje07QKxt4Hwk4aIQl2lstg7kZyPMgDa4Hwo+PDhVXQ6eddrh1H69awQDxPzqXKwoHjwpNzqLkkWPSspfsNrEgCsp7hbTVqy9aJrmkBtjQmKiDAgjQixoyuXjvVJ0JqyseKcvfWZMxRlOaKQXBCnfbyuKnPBXVECqLd0ZfQaD9T60hx/hOdLj3l1Hn4iheE47S56D/f8AStn7kYr2skpa2g3P8XNJrhxvuep6mucK19T7x38h0FEWrDg25EytaENc4rFrGNd+g6mmDF8aZjlH91fzNWk2S2kP0hQbuBQONWKRShZWBBFjpv60wy41VBZmACi7HYD1br8KiWN54dpPqVATbvC5bz309KtRIchr4ph5+GYhuyYhTqAdVdfMdfWn3hvtRiYAYiJlPiveH32I++snxQxceVhr+HmP0qD8U4WYnIPjVkFnLzzw469oR5ZG/Sg8d7VMJGPqkklPmMi/M6/dVYmKknhooLZcvDOKvjChJshsQBtb86F5r4r2knZr7kenq3X5bUxezDi+rxH3lUsnp1HwNLSKSST1ood4EQbV2ovWZK6RLUAbpxwa7UEiU7cOhvQBJ+Ci3xtTtjEJXQ2tr8BTZgYth40bjJMiFcwuVIXNe50++spcmkeCiOY+YcZh8ZNCmMxJWOSwvIb20OtrDrap7iuH4mHieHEWOxE6GdDPCWJ7FHuy5wNOyIDAEjSw8RVac9/0niv7b8lq2+V+V54MdjndmdJ407OVjqSxY5bXv3NB6AVtOkkzYiWO56m4hxOLDRzSQ4VpxGOybK7qDqzMNdbaDYA1k/PM/DeKzRGWSbCiXvJI2cqrgMShOoK5jYbEC1QXgeaLFx3JRkksT1VhcHTyN6W5xBOOnGrHMov1buKB8/zqvTXHagvNE+9rPFp4JIHgxMyLKjkqjlU7rCxUDqQ2voKYcVx/GR8Pw2KXG4jO8s0TAvcWQ5lOvXW2vgKN9rMJSHhyt7y4dgfUdmD94qOcQgkHDMI5kvEZp1EVrWcEEtmGpupAt0t51MUqX7/5BcF1ezXmWTG4ISTW7RXaNmAsHy2s1tgbNrbqKlVQT2f8b7Th8HYQLEBI8TqpOUFRcsCddSQTe51NTSLNlBJF7aj/AFrmnGmF5oXrdI5z4feKyooLOb1hpOOS9JcQx6wxtI5sqi9XRFis2IVAWZgoG5JsKYcTz/hkNgWf+qNPmagXHOYJMU92NkHuqNgPzNNyitFBdzNz8Fm4fnvDObNnTzI0+6hcfCquJIyGjc302DVA0FPPB8SRdL91tx+B9apRrgTd8k+4dPcX8aLxmNEaZj8B4mo/wvEWOU9KiGJ5+GJxzQjSNDliP7ZHvH49PIVLjbGpUiR4/HMzWvdm+4UDiMSsaMS1kX326nyHj+dcRT3zEbs2UeQ6/dUR5n4iZJOzX+bjNh5t9on8K0oiwXjfHWxBt7sQ91fzbxP4ULhRXKQ0Xh8PamSPXByQwtQnN5VcUEb3ZIw39VrkX9Nr+lPHAsEbg1Fuc8R2mOYjURqsfy1P3mkMCkwmU2NcHDU4YfvLlO490+XhREeEvTAbeFloJklXdT8x1HxF6mzoDYjYi49DtTLFwy9SDhcVlyPqvQ9V/wBPKkAIY62qU6Pwk7rqPKtJw49RQMGgw96f+HYWk8JgfKpDgeHWF208qTdDSs1gr59NdD+X60pxC+X3bkEdfEgUBw3GKJApDKSp1a1jdr3Gu2lqKxqgujd6+YLtpvf8qzfJa4K94p7H5J5pJpMXd5HLMexG59JLbW+VWPw1XSJFkYyOq2Z8oXMfHKDYUVkrYWiU2+SyC80ezCLEz/SInMEpYM4yZ0c+NrgqT1tv4V1wv2axJimxeIkMz5i6LkyopHuXFyWKgLbYXF6nYWuMRojH90/hS9R1QyD838gtxF4nOJ7NEjAVDFmsTYsc2YE3IG+1qDPsovgvor4vNkl7SE9lYIWBEgYZrsG066ZRarHiWwHoPwrqj1GsArINyd7OFwauXxBkdgVGW6xoDvZSTck9dNqmmERURUBuFAGp8KWsK0UHgKmUnLkPubzVlc9mPAVlSADFJaoj7QseSUiB0tmPmelSZWqJc7YYmRX6FbfKt6yY3giOWu1FKFK0BVkikYp44bhTcGheH4O+pqQxKsSF30AFADLzdxgxBo0NndQCR9lba/E7VWM8LK4INrMpB6j0qWcUxJnlaQ9ToPAdB8qbcZh+4fLX5EGgRIeBcZzKpbcOc3kSND6X/GmmTBkE3Gt9aRTDOroyXHet5EEHQjqKlOG4gCVSWIk2Nivlb9aAI/HhielPXDeDE6kU8RRj7EDH1GldzYaUjv2RdrXt9w3oAC4rxZcNEcurbC3j5eNqr/A4QkMTcku1z4m9WBj+WlkykvfVluvS6n77gU68L5djSJABfug3O5vrc0DITw/hDMBcU+4XhFulSpOGAbCl04cPCgCpOI8xO2NGHSUQRq+RpLAm43uToBfu/jTsZMTBjcNG04lgmdiDlW9gDdSRuBdSCKaubeTmmlxE+D+tRZWWVALPHKLZgFPvqSbgjzoXkDjsuHxkULXMbyBDGw9xm7uZQdUYE62tcXBrWlWDasYCObeZsXhsXJHHO2UWZRkQWDC4Go1ttfrUj43i8bFw2KdZ2D5Q7tkTvqwuBaxy2uNetRf2sLbiUv8AZx/4BU65hmDcFKgHuYRLnSx7kW396k3hA1wE4rmR+HcOSWZxPiGsFuhXM7DNY2t3UG5Gpt502ct43iPEMJPiBjuzkzlUjCKE7i3I8g2cDra1C+2dT2GBP2bOP/d2cVvuBpz9k724VN49vJb4rHWb+XcVVIbOWea5o8HicViznaGYRrGVW5bKLRg27oDFtfXet8rccx/E2mf6X2JUqI0SMFFYgsCQRciy5dbnvGte0rDIuAPZBB/x312Q3vJ2J1bwbUb+Vd+xAaT/ANdf8B/Wm62uQuwfy5zDj5U4kk8vZzwKuUhFIjZVkLZVtYhgg1871G+UeeuIYvFJAcUV7RXAbs4zlbISptlF7EbXqy+IxIBjjCYxIYfrbWuT2L5S9tb5dr1R3IySnGRrA4jlZXVHtfKxQi9qUEmngpMs/lzmbFQT40Y2ft44MP2qMgQK1nt3SANTYqQdiD4Uzcv84YniLz9pjhhSE+qiRFN8x/e1e1rHW5zdKd+WCkXCJMNiyY2WOd5kKntFiaRxnC7nvbHrp41WfHeTcThlEuQyQEBknQHKVaxUnqhsRvt404xi2wLU5S5rxCvxAY6QP9EVD3VCiwDklbD7YVTr1NM3K3NuJ4nPMGxwwll+piRENyT0zauVsL9Tm2FDezzmcTYbGQYvvIkBYyWvJ2dirAkAlytwVvttUN4zybPh0Eyr2sDKHSaMEjKRdSw3jNvHY31oUFbTAt3kfjOLbGYzD4yVXMCxBbKFBuW7wAF+8tjU27UeI+Yqp/ZDzQ8plgmUyFUDq+7hQcpVm3YDMMt9tRVmYeQMSMrLoDqbb36X02rGcaZLeQ3OPEfOspHsF8/nWqgBqVq4xuEWVMrfCkO3NwMra7aWH40ujtmykW0uLnfx+VbnORPGcsup01FJQcDYHUVNJ00sWA+/7qbpuCBhZ2dib+73f9qBjdFkj3ILeA3oPiGGkxBsbhegG1PPDuCIrXI76gqSeoNiD8bfjTqsIpgQ6HlC+9EPyiuUgC91I1NulS0RV0IqAoiJ4AuRJAo0EZNyehF+nnTn/JmSVGAUXLDY6XH+lGRxXw5HgrD+6T+lEYg91G/eQ/P/AHpWBoQtbpf42pGXhQchmtmGxF/43AozET5B7rNv7vkL0F/KMpJtGbX0BGuUDXXx8KLGIYngyohbQnMrE26ZtevmaeI4LADwFvlQpxRe6GJwDoSSLWo8Gk2NJHHZ13ksNr1vNWFjbS1/OkMrpeV8bhsRPLDJHbETMzRSBrFc2dTcfbGv6mleXOU3bGHH45kMxbMscQ7ga1gxa+thsPHUmpNx7GFSt9O65072hAHl40VlJlSO5CrGLgG2w/2qtzHuZC+cORDjm7ZZVWa2VrqezkUe6RYEqwBy7G9ulbbhWKkjhw2Jki7FEVJRCrGSYK/dUMQALqiXPrU4xMSouYswFwOh1JsOnjTScGJ0kZi6WUWsVuCATuBQpYDc+Ajm7hcONwbRsDcWaO1gyONrX02JBHUVDeXODY6DByQwSYcpJKMpdXDqSbPdCPBVI361YXDYQYULAElRc/CsxuHUIxAsTbUE7kgVKdYC2R/g/IuHGBkw0jFzKzGSS9maQNo4BOhBAt6a0ycq8pYzBtiBhJsLKCcoZ84KupHvKLj3SdidQKm3EUjQAtYBiF+0SSdtq7HDAL2UC+psSLnz0p7mPcyvH4dNCMWomz4iVyJJTcKzFbEZRqFAZgP4FRfhvLmJwMqYhHiYx3t75GoI1Fhca1ZxwsRlkIBOUPmGo1UD563riXgIuVzadl2hG/Xa1uvjVqVEbmR5eUsW30mWbExyNi8MUVlLWGqlbgrolhaw2o7CcucTgwZwyzQSRsFWNmz3jDt3haxBWxNt6eByZoLMBpsBYeVCy8vSCQIC4UFbNmOU6dNelqW6x7mIcJ9n5wmCxMCtnnnjyM9u4AQwUAWLBQbknc3oGXC4/hmDaDt8PKjKViDB86lyM6qp95QC1r6fhTynBpwz2mcZSAxzt4XFu9fY0K/L7ySI7EyMV7hck2Xr10NK/IObGrkDCnARs2UGWSwYm9gq+6o8NTc+JtU54RxsyM7MoWwW5J08unnTL/I+JVGQDuNqVvvt+lK8vocrnKzI9gCt76HXceNEqeSdzvJK8JOXW5AGp2N9iR4eVZUbHFsSukcIKi+rE3vc3286ys9pe4NXDM8YDsQ1r6EaN01rRUOo/bXa+uo3+B/Oic1CTxAyKddQb28tq0MgyKUMAR/setD4rH5CFsST8h8a0mkhA2K5j63tS9AwODEmRwwUixIJ0sR4eetHmkJWtlt4ilTQB0ZANSbCuExqE2DAn1obHL3L+Gv8fOm6I3IT7J7ugG3rbyoCx3wuzr++336/nQ8rA4cXNiFFtbar/tSkEQDyDzX/AA0PBgU7Nhbq/wCJ8aAsJxuynWyspvmOxIvtvvXcmNIYiw0a3XbTWhMUoMIuoN0H4CnBUHgKBiUOMYsBYb677a/x8aLvSY3rd6QChasD0mWrkGih2MvHsQuc5iAAqLc7d6Qb+WhpT+UMzl1I9y5ZW7uUeZFulIYtQ2JAOoMsY+SMfxp6+ji1unh0+VMkaDzCba57eOVbf7UmuNtnT3Q97WUbWG1jbzpxPBYv2fhc2+W1ZhobowJOrOOm1z5UAKrxJY4xmVgAthcDWw6etaxXElKKbNYshvbpe/5UTJEGFmAI8CL038dFogBoAdhpsrUh5FMfJHMEDFgFcP7u5G24op+LIBe/3GmvBIIvdG9r3LN+Jrv6Mh72RQRqLX3HxooLG/DSswncm+YNoQVtmNhp10A+dOGMxVpmTxgQD1zG9vHSm3ERs6XaRzrtcAG7rvYa05zQ9+XU7xDfzpiC+LcSaLJkTPmax30Fr30/OlnlJ7O4sc17eFlNC4rEsrqoOjXvSP0pi0Zv1f7halQ7Flk0xB/6n4Ku9Zgj34vKD462pmXUyOfezyDc2ta+21F8OxzGVRYaQr+VOhWOk/HI0mWE3zsLjTT/AH1omefs1uBt0FhuelIDDqWzlFz2tmsL29aXvSoqzWAfuDzLf4jWqSwJ+rHx/E1ulQWf/9k=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657600" cy="241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685800"/>
            <a:ext cx="3636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KG Be Still And Know" panose="02000503000000020004" pitchFamily="2" charset="0"/>
              </a:rPr>
              <a:t>Career exploration for youth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6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212">
        <p14:gallery dir="l"/>
      </p:transition>
    </mc:Choice>
    <mc:Fallback xmlns="">
      <p:transition spd="slow" advClick="0" advTm="3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04825"/>
            <a:ext cx="4705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S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13"/>
            <a:ext cx="94932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971800"/>
            <a:ext cx="418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Independence through Support, Education, Referral and Technology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68562"/>
            <a:ext cx="30861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5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28">
        <p14:gallery dir="l"/>
      </p:transition>
    </mc:Choice>
    <mc:Fallback xmlns="">
      <p:transition spd="slow" advClick="0" advTm="30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gan\Desktop\Skills logo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36936"/>
            <a:ext cx="2362200" cy="31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533400"/>
            <a:ext cx="335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Opportunity </a:t>
            </a:r>
            <a:r>
              <a:rPr lang="en-US" sz="4400" dirty="0"/>
              <a:t>Choice </a:t>
            </a:r>
            <a:endParaRPr lang="en-US" sz="4400" dirty="0" smtClean="0"/>
          </a:p>
          <a:p>
            <a:r>
              <a:rPr lang="en-US" sz="4400" dirty="0" smtClean="0"/>
              <a:t>Support </a:t>
            </a:r>
          </a:p>
          <a:p>
            <a:r>
              <a:rPr lang="en-US" sz="4400" dirty="0" smtClean="0"/>
              <a:t>Recovery</a:t>
            </a:r>
            <a:endParaRPr lang="en-US" sz="4400" dirty="0"/>
          </a:p>
          <a:p>
            <a:endParaRPr lang="en-US" dirty="0"/>
          </a:p>
        </p:txBody>
      </p:sp>
      <p:pic>
        <p:nvPicPr>
          <p:cNvPr id="12290" name="Picture 2" descr="http://www.skillsofcentralpa.org/public/images/header/collageHeader1024_rev1101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4186136"/>
            <a:ext cx="9753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8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151">
        <p14:gallery dir="l"/>
      </p:transition>
    </mc:Choice>
    <mc:Fallback xmlns="">
      <p:transition spd="slow" advClick="0" advTm="3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n\Desktop\JoAn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7960"/>
            <a:ext cx="4156614" cy="323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gan\Desktop\SFI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700021" cy="139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2807556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Programs For Persons With Disabilities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806">
        <p14:gallery dir="l"/>
      </p:transition>
    </mc:Choice>
    <mc:Fallback xmlns="">
      <p:transition spd="slow" advClick="0" advTm="2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6"/>
          <a:stretch/>
        </p:blipFill>
        <p:spPr bwMode="auto">
          <a:xfrm>
            <a:off x="26020" y="381000"/>
            <a:ext cx="8805306" cy="18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581400" cy="3239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35052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Sharing grief in a supportive setting.</a:t>
            </a:r>
            <a:endParaRPr lang="en-US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442">
        <p14:gallery dir="l"/>
      </p:transition>
    </mc:Choice>
    <mc:Fallback xmlns="">
      <p:transition spd="slow" advClick="0" advTm="3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gpht.com/2BM_qeYlPBaI4xC-Ilit8MkA2FT4tA9icg7tjw4-X0OOArih3KmrHKAasA6y0eUa2Ag=h9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7"/>
          <a:stretch/>
        </p:blipFill>
        <p:spPr bwMode="auto">
          <a:xfrm>
            <a:off x="3962400" y="3733800"/>
            <a:ext cx="4644799" cy="28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4.ggpht.com/2BM_qeYlPBaI4xC-Ilit8MkA2FT4tA9icg7tjw4-X0OOArih3KmrHKAasA6y0eUa2Ag=h9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2"/>
          <a:stretch/>
        </p:blipFill>
        <p:spPr bwMode="auto">
          <a:xfrm>
            <a:off x="358344" y="226694"/>
            <a:ext cx="6317742" cy="36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1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344">
        <p14:gallery dir="l"/>
      </p:transition>
    </mc:Choice>
    <mc:Fallback xmlns="">
      <p:transition spd="slow" advClick="0" advTm="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527" y="1066800"/>
            <a:ext cx="67561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THANK YOU for your support of the </a:t>
            </a:r>
          </a:p>
          <a:p>
            <a:pPr algn="ctr"/>
            <a:r>
              <a:rPr lang="en-US" sz="2800" b="1" dirty="0" smtClean="0"/>
              <a:t>2014 Centre County United Way Campaign</a:t>
            </a:r>
          </a:p>
          <a:p>
            <a:pPr algn="ctr"/>
            <a:r>
              <a:rPr lang="en-US" sz="2800" b="1" dirty="0" smtClean="0"/>
              <a:t> and the incredible work being done in </a:t>
            </a:r>
          </a:p>
          <a:p>
            <a:pPr algn="ctr"/>
            <a:r>
              <a:rPr lang="en-US" sz="2800" b="1" dirty="0" smtClean="0"/>
              <a:t>our community by our partner agencies.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05200"/>
            <a:ext cx="4496990" cy="9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420">
        <p14:gallery dir="l"/>
      </p:transition>
    </mc:Choice>
    <mc:Fallback xmlns="">
      <p:transition spd="slow" advClick="0" advTm="5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gan\Desktop\Chapter Logo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518562" cy="150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gan\Desktop\090911 Shanksville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0"/>
          <a:stretch/>
        </p:blipFill>
        <p:spPr bwMode="auto">
          <a:xfrm>
            <a:off x="609600" y="2333255"/>
            <a:ext cx="3305020" cy="3567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9026" y="3429000"/>
            <a:ext cx="49046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Prevent, Prepare, </a:t>
            </a:r>
          </a:p>
          <a:p>
            <a:pPr algn="ctr"/>
            <a:r>
              <a:rPr lang="en-US" sz="3600" b="1" dirty="0" smtClean="0"/>
              <a:t>Respond To Emergencies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6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572">
        <p14:gallery dir="l"/>
      </p:transition>
    </mc:Choice>
    <mc:Fallback xmlns="">
      <p:transition spd="slow" advClick="0" advTm="25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393" y="4898167"/>
            <a:ext cx="8129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Adults Moving Forward – Enhancing Lives</a:t>
            </a:r>
          </a:p>
        </p:txBody>
      </p:sp>
      <p:sp>
        <p:nvSpPr>
          <p:cNvPr id="3" name="AutoShape 2" descr="https://mail.google.com/mail/?ui=2&amp;ik=dc4c261a13&amp;view=att&amp;th=1378024ad616bb15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562100"/>
            <a:ext cx="2857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megan\Desktop\ar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0084"/>
            <a:ext cx="2857500" cy="326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gan\Desktop\ar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3"/>
          <a:stretch/>
        </p:blipFill>
        <p:spPr bwMode="auto">
          <a:xfrm>
            <a:off x="1066800" y="1981199"/>
            <a:ext cx="3052701" cy="226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7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571">
        <p14:gallery dir="l"/>
      </p:transition>
    </mc:Choice>
    <mc:Fallback xmlns="">
      <p:transition spd="slow" advClick="0" advTm="2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bucktail.org/%7E/media/Councils/Council509/Events/CubScouts_Campfire_NATL_RGB_300dpi.ashx?w=500&amp;h=333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33" y="1752600"/>
            <a:ext cx="560630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9502" r="14899" b="16548"/>
          <a:stretch/>
        </p:blipFill>
        <p:spPr bwMode="auto">
          <a:xfrm>
            <a:off x="6629400" y="4648200"/>
            <a:ext cx="220180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http://www.eriercd.org/images/buckt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1" y="533400"/>
            <a:ext cx="3946613" cy="184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2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963">
        <p14:gallery dir="l"/>
      </p:transition>
    </mc:Choice>
    <mc:Fallback xmlns="">
      <p:transition spd="slow" advClick="0" advTm="2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gan\Desktop\JUNIAT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" y="634149"/>
            <a:ext cx="7985371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egan\Desktop\Scout Saluting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3201581" cy="215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9502" r="14899" b="16548"/>
          <a:stretch/>
        </p:blipFill>
        <p:spPr bwMode="auto">
          <a:xfrm>
            <a:off x="5747291" y="3590131"/>
            <a:ext cx="2842181" cy="255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0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884">
        <p14:gallery dir="l"/>
      </p:transition>
    </mc:Choice>
    <mc:Fallback xmlns="">
      <p:transition spd="slow" advClick="0" advTm="2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file.ak.fbcdn.net/hprofile-ak-snc4/162023_104778749556738_821968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6" b="22954"/>
          <a:stretch/>
        </p:blipFill>
        <p:spPr bwMode="auto">
          <a:xfrm>
            <a:off x="559324" y="433633"/>
            <a:ext cx="2799761" cy="14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photos.xx.fbcdn.net/hphotos-snc6/270190_223753697659242_104778749556738_684756_3662970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14931" r="5086" b="16340"/>
          <a:stretch/>
        </p:blipFill>
        <p:spPr bwMode="auto">
          <a:xfrm>
            <a:off x="1676400" y="2590800"/>
            <a:ext cx="5825765" cy="353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433633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Prevents Homelessness for Women &amp; Children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432">
        <p14:gallery dir="l"/>
      </p:transition>
    </mc:Choice>
    <mc:Fallback xmlns="">
      <p:transition spd="slow" advClick="0" advTm="2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0542" y="1021956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opperplate Gothic Bold" pitchFamily="34" charset="0"/>
              </a:rPr>
              <a:t>Catholic Charities</a:t>
            </a:r>
            <a:endParaRPr lang="en-US" sz="4800" b="1" dirty="0"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9718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/>
              <a:t>Providing Help. Creating Hope.</a:t>
            </a:r>
            <a:endParaRPr lang="en-US" sz="5400" i="1" dirty="0"/>
          </a:p>
        </p:txBody>
      </p:sp>
      <p:pic>
        <p:nvPicPr>
          <p:cNvPr id="9218" name="Picture 2" descr="http://catholiccharities.dioceseaj.org/Default_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8" y="474782"/>
            <a:ext cx="1828800" cy="21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332">
        <p14:gallery dir="l"/>
      </p:transition>
    </mc:Choice>
    <mc:Fallback xmlns="">
      <p:transition spd="slow" advClick="0" advTm="2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299</Words>
  <Application>Microsoft Office PowerPoint</Application>
  <PresentationFormat>On-screen Show (4:3)</PresentationFormat>
  <Paragraphs>91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</dc:creator>
  <cp:lastModifiedBy>megan</cp:lastModifiedBy>
  <cp:revision>87</cp:revision>
  <dcterms:created xsi:type="dcterms:W3CDTF">2012-05-01T17:42:38Z</dcterms:created>
  <dcterms:modified xsi:type="dcterms:W3CDTF">2014-07-08T18:31:54Z</dcterms:modified>
</cp:coreProperties>
</file>